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619" y="-5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8559532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Texto del título</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Texto del título</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Texto del título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Texto del título</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Nivel de texto 1</a:t>
            </a:r>
          </a:p>
          <a:p>
            <a:pPr lvl="1">
              <a:defRPr sz="1800">
                <a:solidFill>
                  <a:srgbClr val="000000"/>
                </a:solidFill>
              </a:defRPr>
            </a:pPr>
            <a:r>
              <a:rPr sz="3200">
                <a:solidFill>
                  <a:srgbClr val="FFFFFF"/>
                </a:solidFill>
              </a:rPr>
              <a:t>Nivel de texto 2</a:t>
            </a:r>
          </a:p>
          <a:p>
            <a:pPr lvl="2">
              <a:defRPr sz="1800">
                <a:solidFill>
                  <a:srgbClr val="000000"/>
                </a:solidFill>
              </a:defRPr>
            </a:pPr>
            <a:r>
              <a:rPr sz="3200">
                <a:solidFill>
                  <a:srgbClr val="FFFFFF"/>
                </a:solidFill>
              </a:rPr>
              <a:t>Nivel de texto 3</a:t>
            </a:r>
          </a:p>
          <a:p>
            <a:pPr lvl="3">
              <a:defRPr sz="1800">
                <a:solidFill>
                  <a:srgbClr val="000000"/>
                </a:solidFill>
              </a:defRPr>
            </a:pPr>
            <a:r>
              <a:rPr sz="3200">
                <a:solidFill>
                  <a:srgbClr val="FFFFFF"/>
                </a:solidFill>
              </a:rPr>
              <a:t>Nivel de texto 4</a:t>
            </a:r>
          </a:p>
          <a:p>
            <a:pPr lvl="4">
              <a:defRPr sz="1800">
                <a:solidFill>
                  <a:srgbClr val="000000"/>
                </a:solidFill>
              </a:defRPr>
            </a:pPr>
            <a:r>
              <a:rPr sz="3200">
                <a:solidFill>
                  <a:srgbClr val="FFFFFF"/>
                </a:solidFill>
              </a:rPr>
              <a:t>Nivel de texto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Texto del título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Texto del título</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Nivel de texto 1</a:t>
            </a:r>
          </a:p>
          <a:p>
            <a:pPr lvl="1">
              <a:defRPr sz="1800">
                <a:solidFill>
                  <a:srgbClr val="000000"/>
                </a:solidFill>
              </a:defRPr>
            </a:pPr>
            <a:r>
              <a:rPr sz="3800">
                <a:solidFill>
                  <a:srgbClr val="FFFFFF"/>
                </a:solidFill>
              </a:rPr>
              <a:t>Nivel de texto 2</a:t>
            </a:r>
          </a:p>
          <a:p>
            <a:pPr lvl="2">
              <a:defRPr sz="1800">
                <a:solidFill>
                  <a:srgbClr val="000000"/>
                </a:solidFill>
              </a:defRPr>
            </a:pPr>
            <a:r>
              <a:rPr sz="3800">
                <a:solidFill>
                  <a:srgbClr val="FFFFFF"/>
                </a:solidFill>
              </a:rPr>
              <a:t>Nivel de texto 3</a:t>
            </a:r>
          </a:p>
          <a:p>
            <a:pPr lvl="3">
              <a:defRPr sz="1800">
                <a:solidFill>
                  <a:srgbClr val="000000"/>
                </a:solidFill>
              </a:defRPr>
            </a:pPr>
            <a:r>
              <a:rPr sz="3800">
                <a:solidFill>
                  <a:srgbClr val="FFFFFF"/>
                </a:solidFill>
              </a:rPr>
              <a:t>Nivel de texto 4</a:t>
            </a:r>
          </a:p>
          <a:p>
            <a:pPr lvl="4">
              <a:defRPr sz="1800">
                <a:solidFill>
                  <a:srgbClr val="000000"/>
                </a:solidFill>
              </a:defRPr>
            </a:pPr>
            <a:r>
              <a:rPr sz="3800">
                <a:solidFill>
                  <a:srgbClr val="FFFFFF"/>
                </a:solidFill>
              </a:rPr>
              <a:t>Nivel de texto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Texto del título</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Nivel de texto 1</a:t>
            </a:r>
          </a:p>
          <a:p>
            <a:pPr lvl="1">
              <a:defRPr sz="1800">
                <a:solidFill>
                  <a:srgbClr val="000000"/>
                </a:solidFill>
              </a:defRPr>
            </a:pPr>
            <a:r>
              <a:rPr sz="2800">
                <a:solidFill>
                  <a:srgbClr val="FFFFFF"/>
                </a:solidFill>
              </a:rPr>
              <a:t>Nivel de texto 2</a:t>
            </a:r>
          </a:p>
          <a:p>
            <a:pPr lvl="2">
              <a:defRPr sz="1800">
                <a:solidFill>
                  <a:srgbClr val="000000"/>
                </a:solidFill>
              </a:defRPr>
            </a:pPr>
            <a:r>
              <a:rPr sz="2800">
                <a:solidFill>
                  <a:srgbClr val="FFFFFF"/>
                </a:solidFill>
              </a:rPr>
              <a:t>Nivel de texto 3</a:t>
            </a:r>
          </a:p>
          <a:p>
            <a:pPr lvl="3">
              <a:defRPr sz="1800">
                <a:solidFill>
                  <a:srgbClr val="000000"/>
                </a:solidFill>
              </a:defRPr>
            </a:pPr>
            <a:r>
              <a:rPr sz="2800">
                <a:solidFill>
                  <a:srgbClr val="FFFFFF"/>
                </a:solidFill>
              </a:rPr>
              <a:t>Nivel de texto 4</a:t>
            </a:r>
          </a:p>
          <a:p>
            <a:pPr lvl="4">
              <a:defRPr sz="1800">
                <a:solidFill>
                  <a:srgbClr val="000000"/>
                </a:solidFill>
              </a:defRPr>
            </a:pPr>
            <a:r>
              <a:rPr sz="2800">
                <a:solidFill>
                  <a:srgbClr val="FFFFFF"/>
                </a:solidFill>
              </a:rPr>
              <a:t>Nivel de texto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Nivel de texto 1</a:t>
            </a:r>
          </a:p>
          <a:p>
            <a:pPr lvl="1">
              <a:defRPr sz="1800">
                <a:solidFill>
                  <a:srgbClr val="000000"/>
                </a:solidFill>
              </a:defRPr>
            </a:pPr>
            <a:r>
              <a:rPr sz="3800">
                <a:solidFill>
                  <a:srgbClr val="FFFFFF"/>
                </a:solidFill>
              </a:rPr>
              <a:t>Nivel de texto 2</a:t>
            </a:r>
          </a:p>
          <a:p>
            <a:pPr lvl="2">
              <a:defRPr sz="1800">
                <a:solidFill>
                  <a:srgbClr val="000000"/>
                </a:solidFill>
              </a:defRPr>
            </a:pPr>
            <a:r>
              <a:rPr sz="3800">
                <a:solidFill>
                  <a:srgbClr val="FFFFFF"/>
                </a:solidFill>
              </a:rPr>
              <a:t>Nivel de texto 3</a:t>
            </a:r>
          </a:p>
          <a:p>
            <a:pPr lvl="3">
              <a:defRPr sz="1800">
                <a:solidFill>
                  <a:srgbClr val="000000"/>
                </a:solidFill>
              </a:defRPr>
            </a:pPr>
            <a:r>
              <a:rPr sz="3800">
                <a:solidFill>
                  <a:srgbClr val="FFFFFF"/>
                </a:solidFill>
              </a:rPr>
              <a:t>Nivel de texto 4</a:t>
            </a:r>
          </a:p>
          <a:p>
            <a:pPr lvl="4">
              <a:defRPr sz="1800">
                <a:solidFill>
                  <a:srgbClr val="000000"/>
                </a:solidFill>
              </a:defRPr>
            </a:pPr>
            <a:r>
              <a:rPr sz="3800">
                <a:solidFill>
                  <a:srgbClr val="FFFFFF"/>
                </a:solidFill>
              </a:rPr>
              <a:t>Nivel de texto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Texto del título</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FFFFFF"/>
                </a:solidFill>
              </a:rPr>
              <a:t>Nivel de texto 1</a:t>
            </a:r>
          </a:p>
          <a:p>
            <a:pPr lvl="1">
              <a:defRPr sz="1800">
                <a:solidFill>
                  <a:srgbClr val="000000"/>
                </a:solidFill>
              </a:defRPr>
            </a:pPr>
            <a:r>
              <a:rPr sz="3800">
                <a:solidFill>
                  <a:srgbClr val="FFFFFF"/>
                </a:solidFill>
              </a:rPr>
              <a:t>Nivel de texto 2</a:t>
            </a:r>
          </a:p>
          <a:p>
            <a:pPr lvl="2">
              <a:defRPr sz="1800">
                <a:solidFill>
                  <a:srgbClr val="000000"/>
                </a:solidFill>
              </a:defRPr>
            </a:pPr>
            <a:r>
              <a:rPr sz="3800">
                <a:solidFill>
                  <a:srgbClr val="FFFFFF"/>
                </a:solidFill>
              </a:rPr>
              <a:t>Nivel de texto 3</a:t>
            </a:r>
          </a:p>
          <a:p>
            <a:pPr lvl="3">
              <a:defRPr sz="1800">
                <a:solidFill>
                  <a:srgbClr val="000000"/>
                </a:solidFill>
              </a:defRPr>
            </a:pPr>
            <a:r>
              <a:rPr sz="3800">
                <a:solidFill>
                  <a:srgbClr val="FFFFFF"/>
                </a:solidFill>
              </a:rPr>
              <a:t>Nivel de texto 4</a:t>
            </a:r>
          </a:p>
          <a:p>
            <a:pPr lvl="4">
              <a:defRPr sz="1800">
                <a:solidFill>
                  <a:srgbClr val="000000"/>
                </a:solidFill>
              </a:defRPr>
            </a:pPr>
            <a:r>
              <a:rPr sz="3800">
                <a:solidFill>
                  <a:srgbClr val="FFFFFF"/>
                </a:solidFill>
              </a:rPr>
              <a:t>Nivel de texto 5</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nvestor-Negotiations.jpg"/>
          <p:cNvPicPr/>
          <p:nvPr/>
        </p:nvPicPr>
        <p:blipFill>
          <a:blip r:embed="rId2">
            <a:alphaModFix amt="50000"/>
            <a:extLst/>
          </a:blip>
          <a:stretch>
            <a:fillRect/>
          </a:stretch>
        </p:blipFill>
        <p:spPr>
          <a:xfrm>
            <a:off x="-879988" y="-46330"/>
            <a:ext cx="14764776" cy="9846260"/>
          </a:xfrm>
          <a:prstGeom prst="rect">
            <a:avLst/>
          </a:prstGeom>
          <a:ln w="12700">
            <a:miter lim="400000"/>
          </a:ln>
        </p:spPr>
      </p:pic>
      <p:sp>
        <p:nvSpPr>
          <p:cNvPr id="33" name="Shape 33"/>
          <p:cNvSpPr/>
          <p:nvPr/>
        </p:nvSpPr>
        <p:spPr>
          <a:xfrm>
            <a:off x="195493" y="5261087"/>
            <a:ext cx="7030771" cy="67922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lgn="l" defTabSz="457200">
              <a:lnSpc>
                <a:spcPct val="60000"/>
              </a:lnSpc>
              <a:defRPr sz="1800">
                <a:solidFill>
                  <a:srgbClr val="000000"/>
                </a:solidFill>
              </a:defRPr>
            </a:pPr>
            <a:r>
              <a:rPr sz="6900" b="1" dirty="0" err="1">
                <a:solidFill>
                  <a:srgbClr val="FFFFFF"/>
                </a:solidFill>
                <a:uFill>
                  <a:solidFill/>
                </a:uFill>
                <a:latin typeface="Helvetica Neue"/>
                <a:ea typeface="Helvetica Neue"/>
                <a:cs typeface="Helvetica Neue"/>
                <a:sym typeface="Helvetica Neue"/>
              </a:rPr>
              <a:t>Oferta</a:t>
            </a:r>
            <a:r>
              <a:rPr sz="6900" b="1" dirty="0">
                <a:solidFill>
                  <a:srgbClr val="FFFFFF"/>
                </a:solidFill>
                <a:uFill>
                  <a:solidFill/>
                </a:uFill>
                <a:latin typeface="Helvetica Neue"/>
                <a:ea typeface="Helvetica Neue"/>
                <a:cs typeface="Helvetica Neue"/>
                <a:sym typeface="Helvetica Neue"/>
              </a:rPr>
              <a:t> de </a:t>
            </a:r>
            <a:r>
              <a:rPr sz="6900" b="1" dirty="0" err="1" smtClean="0">
                <a:solidFill>
                  <a:srgbClr val="FFFFFF"/>
                </a:solidFill>
                <a:uFill>
                  <a:solidFill/>
                </a:uFill>
                <a:latin typeface="Helvetica Neue"/>
                <a:ea typeface="Helvetica Neue"/>
                <a:cs typeface="Helvetica Neue"/>
                <a:sym typeface="Helvetica Neue"/>
              </a:rPr>
              <a:t>cursos</a:t>
            </a:r>
            <a:endParaRPr sz="6900" b="1" dirty="0">
              <a:solidFill>
                <a:srgbClr val="FFFFFF"/>
              </a:solidFill>
              <a:uFill>
                <a:solidFill/>
              </a:uFill>
              <a:latin typeface="Helvetica Neue"/>
              <a:ea typeface="Helvetica Neue"/>
              <a:cs typeface="Helvetica Neue"/>
              <a:sym typeface="Helvetica Neue"/>
            </a:endParaRPr>
          </a:p>
        </p:txBody>
      </p:sp>
      <p:pic>
        <p:nvPicPr>
          <p:cNvPr id="34" name="pasted-image.pdf"/>
          <p:cNvPicPr/>
          <p:nvPr/>
        </p:nvPicPr>
        <p:blipFill>
          <a:blip r:embed="rId3">
            <a:extLst/>
          </a:blip>
          <a:stretch>
            <a:fillRect/>
          </a:stretch>
        </p:blipFill>
        <p:spPr>
          <a:xfrm>
            <a:off x="8209756" y="1077317"/>
            <a:ext cx="4002088" cy="3437732"/>
          </a:xfrm>
          <a:prstGeom prst="rect">
            <a:avLst/>
          </a:prstGeom>
          <a:ln w="12700">
            <a:miter lim="400000"/>
          </a:ln>
        </p:spPr>
      </p:pic>
      <p:pic>
        <p:nvPicPr>
          <p:cNvPr id="35" name="pasted-image.pdf"/>
          <p:cNvPicPr/>
          <p:nvPr/>
        </p:nvPicPr>
        <p:blipFill>
          <a:blip r:embed="rId4">
            <a:extLst/>
          </a:blip>
          <a:stretch>
            <a:fillRect/>
          </a:stretch>
        </p:blipFill>
        <p:spPr>
          <a:xfrm>
            <a:off x="8210550" y="5234582"/>
            <a:ext cx="4000500" cy="3441701"/>
          </a:xfrm>
          <a:prstGeom prst="rect">
            <a:avLst/>
          </a:prstGeom>
          <a:ln w="12700">
            <a:miter lim="400000"/>
          </a:ln>
        </p:spPr>
      </p:pic>
      <p:grpSp>
        <p:nvGrpSpPr>
          <p:cNvPr id="38" name="Group 38"/>
          <p:cNvGrpSpPr/>
          <p:nvPr/>
        </p:nvGrpSpPr>
        <p:grpSpPr>
          <a:xfrm>
            <a:off x="325882" y="7950200"/>
            <a:ext cx="3615436" cy="1524001"/>
            <a:chOff x="0" y="0"/>
            <a:chExt cx="3615435" cy="1523999"/>
          </a:xfrm>
        </p:grpSpPr>
        <p:sp>
          <p:nvSpPr>
            <p:cNvPr id="36" name="Shape 36"/>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37" name="Shape 37"/>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107" name="Shape 107"/>
          <p:cNvSpPr/>
          <p:nvPr/>
        </p:nvSpPr>
        <p:spPr>
          <a:xfrm>
            <a:off x="6433211" y="464372"/>
            <a:ext cx="5946141" cy="13040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defTabSz="457200">
              <a:lnSpc>
                <a:spcPct val="60000"/>
              </a:lnSpc>
              <a:defRPr sz="8000" b="1">
                <a:uFill>
                  <a:solidFill/>
                </a:uFill>
                <a:latin typeface="Helvetica Neue"/>
                <a:ea typeface="Helvetica Neue"/>
                <a:cs typeface="Helvetica Neue"/>
                <a:sym typeface="Helvetica Neue"/>
              </a:defRPr>
            </a:lvl1pPr>
          </a:lstStyle>
          <a:p>
            <a:pPr lvl="0">
              <a:defRPr sz="1800" b="0">
                <a:solidFill>
                  <a:srgbClr val="000000"/>
                </a:solidFill>
                <a:uFillTx/>
              </a:defRPr>
            </a:pPr>
            <a:r>
              <a:rPr sz="8000" b="1">
                <a:solidFill>
                  <a:srgbClr val="FFFFFF"/>
                </a:solidFill>
                <a:uFill>
                  <a:solidFill/>
                </a:uFill>
              </a:rPr>
              <a:t>Leaderment</a:t>
            </a:r>
          </a:p>
        </p:txBody>
      </p:sp>
      <p:sp>
        <p:nvSpPr>
          <p:cNvPr id="108" name="Shape 108"/>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GERENCIA / NEGOCIOS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8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MTRA VERÓNICA PÉREZ MUÑOZ</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109" name="Shape 109"/>
          <p:cNvSpPr/>
          <p:nvPr/>
        </p:nvSpPr>
        <p:spPr>
          <a:xfrm>
            <a:off x="667642" y="4088455"/>
            <a:ext cx="11863704" cy="4539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Este curso ayuda a los gerentes a desarrollar sus capacidades de liderazgo para inspirar y desarrollar equipos de alto rendimiento. El curso se centra en un acercamiento de la gerencia flexible basado en el modelo de liderazgo situacional. Los participantes tendrán la oportunidad de aprender de sus compañeros y de crecer juntos.</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Diferenciar los conceptos de Gerencia y Liderazgo</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Cómo construir y desarrollar equipos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Estilos de comunicación</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Motivación y trabajo ante el constante cambio</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Toma de decisiones y resolución de problemas</a:t>
            </a:r>
          </a:p>
        </p:txBody>
      </p:sp>
      <p:grpSp>
        <p:nvGrpSpPr>
          <p:cNvPr id="112" name="Group 112"/>
          <p:cNvGrpSpPr/>
          <p:nvPr/>
        </p:nvGrpSpPr>
        <p:grpSpPr>
          <a:xfrm>
            <a:off x="8758681" y="7950200"/>
            <a:ext cx="3615437" cy="1524001"/>
            <a:chOff x="0" y="0"/>
            <a:chExt cx="3615435" cy="1523999"/>
          </a:xfrm>
        </p:grpSpPr>
        <p:sp>
          <p:nvSpPr>
            <p:cNvPr id="110" name="Shape 110"/>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111" name="Shape 111"/>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115" name="Shape 115"/>
          <p:cNvSpPr/>
          <p:nvPr/>
        </p:nvSpPr>
        <p:spPr>
          <a:xfrm>
            <a:off x="4400195" y="88908"/>
            <a:ext cx="7979157" cy="20549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Habilidades</a:t>
            </a:r>
          </a:p>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de Presentación</a:t>
            </a:r>
          </a:p>
        </p:txBody>
      </p:sp>
      <p:sp>
        <p:nvSpPr>
          <p:cNvPr id="116" name="Shape 116"/>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NEGOCIOS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4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MTRA VERÓNICA PÉREZ MUÑOZ</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117" name="Shape 117"/>
          <p:cNvSpPr/>
          <p:nvPr/>
        </p:nvSpPr>
        <p:spPr>
          <a:xfrm>
            <a:off x="667642" y="4405955"/>
            <a:ext cx="11863704" cy="3904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Mejorar las habilidades de presentación de los participantes sin importar el nivel que manejan. Los participantes podrán aprender técnicas para perder el miedo a presentar así como formas de preparar y prepararse para hacer una presentación.</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Construir presentaciones persuasivas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Mejorará su seguridad para dar presentaciones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Aprenderá técnicas para comunicarse con una audiencia</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Obtendrá herramientas para ser persuasivo en la venta de ideas y proyectos</a:t>
            </a:r>
          </a:p>
        </p:txBody>
      </p:sp>
      <p:grpSp>
        <p:nvGrpSpPr>
          <p:cNvPr id="120" name="Group 120"/>
          <p:cNvGrpSpPr/>
          <p:nvPr/>
        </p:nvGrpSpPr>
        <p:grpSpPr>
          <a:xfrm>
            <a:off x="8758681" y="7950200"/>
            <a:ext cx="3615437" cy="1524001"/>
            <a:chOff x="0" y="0"/>
            <a:chExt cx="3615435" cy="1523999"/>
          </a:xfrm>
        </p:grpSpPr>
        <p:sp>
          <p:nvSpPr>
            <p:cNvPr id="118" name="Shape 118"/>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119" name="Shape 119"/>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pic>
        <p:nvPicPr>
          <p:cNvPr id="123" name="pasted-image.pdf"/>
          <p:cNvPicPr/>
          <p:nvPr/>
        </p:nvPicPr>
        <p:blipFill>
          <a:blip r:embed="rId3">
            <a:extLst/>
          </a:blip>
          <a:stretch>
            <a:fillRect/>
          </a:stretch>
        </p:blipFill>
        <p:spPr>
          <a:xfrm>
            <a:off x="1163755" y="1097367"/>
            <a:ext cx="4897041" cy="3818335"/>
          </a:xfrm>
          <a:prstGeom prst="rect">
            <a:avLst/>
          </a:prstGeom>
          <a:ln w="12700">
            <a:miter lim="400000"/>
          </a:ln>
        </p:spPr>
      </p:pic>
      <p:pic>
        <p:nvPicPr>
          <p:cNvPr id="124" name="pasted-image.pdf"/>
          <p:cNvPicPr/>
          <p:nvPr/>
        </p:nvPicPr>
        <p:blipFill>
          <a:blip r:embed="rId4">
            <a:extLst/>
          </a:blip>
          <a:stretch>
            <a:fillRect/>
          </a:stretch>
        </p:blipFill>
        <p:spPr>
          <a:xfrm>
            <a:off x="6394755" y="5605847"/>
            <a:ext cx="5339954" cy="3475435"/>
          </a:xfrm>
          <a:prstGeom prst="rect">
            <a:avLst/>
          </a:prstGeom>
          <a:ln w="12700">
            <a:miter lim="400000"/>
          </a:ln>
        </p:spPr>
      </p:pic>
      <p:sp>
        <p:nvSpPr>
          <p:cNvPr id="125" name="Shape 125"/>
          <p:cNvSpPr/>
          <p:nvPr/>
        </p:nvSpPr>
        <p:spPr>
          <a:xfrm>
            <a:off x="7511204" y="2394065"/>
            <a:ext cx="3705607" cy="122494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CONTAMOS CON </a:t>
            </a:r>
          </a:p>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CAPACIDAD PARA </a:t>
            </a:r>
          </a:p>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150 PERSONAS</a:t>
            </a:r>
          </a:p>
        </p:txBody>
      </p:sp>
      <p:sp>
        <p:nvSpPr>
          <p:cNvPr id="126" name="Shape 126"/>
          <p:cNvSpPr/>
          <p:nvPr/>
        </p:nvSpPr>
        <p:spPr>
          <a:xfrm>
            <a:off x="907366" y="6056972"/>
            <a:ext cx="4856989" cy="15571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NUESTROS CURSOS</a:t>
            </a:r>
          </a:p>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INCLUYEN:</a:t>
            </a:r>
          </a:p>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DESAYUNO, COMIDA</a:t>
            </a:r>
          </a:p>
          <a:p>
            <a:pPr lvl="0" algn="r" defTabSz="457200">
              <a:lnSpc>
                <a:spcPct val="70000"/>
              </a:lnSpc>
              <a:defRPr sz="1800">
                <a:solidFill>
                  <a:srgbClr val="000000"/>
                </a:solidFill>
              </a:defRPr>
            </a:pPr>
            <a:r>
              <a:rPr sz="3000" b="1">
                <a:solidFill>
                  <a:srgbClr val="FFFFFF"/>
                </a:solidFill>
                <a:uFill>
                  <a:solidFill/>
                </a:uFill>
                <a:latin typeface="Helvetica Neue"/>
                <a:ea typeface="Helvetica Neue"/>
                <a:cs typeface="Helvetica Neue"/>
                <a:sym typeface="Helvetica Neue"/>
              </a:rPr>
              <a:t> O SÓLO  COFFEE BREAK</a:t>
            </a:r>
          </a:p>
        </p:txBody>
      </p:sp>
      <p:grpSp>
        <p:nvGrpSpPr>
          <p:cNvPr id="129" name="Group 129"/>
          <p:cNvGrpSpPr/>
          <p:nvPr/>
        </p:nvGrpSpPr>
        <p:grpSpPr>
          <a:xfrm>
            <a:off x="325882" y="7950200"/>
            <a:ext cx="3615436" cy="1524001"/>
            <a:chOff x="0" y="0"/>
            <a:chExt cx="3615435" cy="1523999"/>
          </a:xfrm>
        </p:grpSpPr>
        <p:sp>
          <p:nvSpPr>
            <p:cNvPr id="127" name="Shape 127"/>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128" name="Shape 128"/>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grpSp>
        <p:nvGrpSpPr>
          <p:cNvPr id="134" name="Group 134"/>
          <p:cNvGrpSpPr/>
          <p:nvPr/>
        </p:nvGrpSpPr>
        <p:grpSpPr>
          <a:xfrm>
            <a:off x="4694682" y="685800"/>
            <a:ext cx="3615437" cy="1524001"/>
            <a:chOff x="0" y="0"/>
            <a:chExt cx="3615435" cy="1523999"/>
          </a:xfrm>
        </p:grpSpPr>
        <p:sp>
          <p:nvSpPr>
            <p:cNvPr id="132" name="Shape 132"/>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133" name="Shape 133"/>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
        <p:nvSpPr>
          <p:cNvPr id="135" name="Shape 135"/>
          <p:cNvSpPr/>
          <p:nvPr/>
        </p:nvSpPr>
        <p:spPr>
          <a:xfrm>
            <a:off x="570548" y="4202881"/>
            <a:ext cx="11863704" cy="27956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defTabSz="457200">
              <a:defRPr sz="1800">
                <a:solidFill>
                  <a:srgbClr val="000000"/>
                </a:solidFill>
              </a:defRPr>
            </a:pPr>
            <a:r>
              <a:rPr sz="2500" dirty="0" err="1">
                <a:solidFill>
                  <a:srgbClr val="FFFFFF"/>
                </a:solidFill>
                <a:uFill>
                  <a:solidFill/>
                </a:uFill>
                <a:latin typeface="Helvetica Neue Black Condensed"/>
                <a:ea typeface="Helvetica Neue Black Condensed"/>
                <a:cs typeface="Helvetica Neue Black Condensed"/>
                <a:sym typeface="Helvetica Neue Black Condensed"/>
              </a:rPr>
              <a:t>Contrataciones</a:t>
            </a:r>
            <a:r>
              <a:rPr sz="2500" dirty="0">
                <a:solidFill>
                  <a:srgbClr val="FFFFFF"/>
                </a:solidFill>
                <a:uFill>
                  <a:solidFill/>
                </a:uFill>
                <a:latin typeface="Helvetica Neue Black Condensed"/>
                <a:ea typeface="Helvetica Neue Black Condensed"/>
                <a:cs typeface="Helvetica Neue Black Condensed"/>
                <a:sym typeface="Helvetica Neue Black Condensed"/>
              </a:rPr>
              <a:t> con:</a:t>
            </a:r>
          </a:p>
          <a:p>
            <a:pPr lvl="0" defTabSz="457200">
              <a:defRPr sz="1800">
                <a:solidFill>
                  <a:srgbClr val="000000"/>
                </a:solidFill>
              </a:defRPr>
            </a:pPr>
            <a:r>
              <a:rPr sz="2500" dirty="0" err="1">
                <a:solidFill>
                  <a:srgbClr val="FFFFFF"/>
                </a:solidFill>
                <a:uFill>
                  <a:solidFill/>
                </a:uFill>
                <a:latin typeface="Helvetica Neue Black Condensed"/>
                <a:ea typeface="Helvetica Neue Black Condensed"/>
                <a:cs typeface="Helvetica Neue Black Condensed"/>
                <a:sym typeface="Helvetica Neue Black Condensed"/>
              </a:rPr>
              <a:t>Lic</a:t>
            </a:r>
            <a:r>
              <a:rPr sz="2500" dirty="0">
                <a:solidFill>
                  <a:srgbClr val="FFFFFF"/>
                </a:solidFill>
                <a:uFill>
                  <a:solidFill/>
                </a:uFill>
                <a:latin typeface="Helvetica Neue Black Condensed"/>
                <a:ea typeface="Helvetica Neue Black Condensed"/>
                <a:cs typeface="Helvetica Neue Black Condensed"/>
                <a:sym typeface="Helvetica Neue Black Condensed"/>
              </a:rPr>
              <a:t>. </a:t>
            </a:r>
            <a:r>
              <a:rPr sz="2500" dirty="0" err="1">
                <a:solidFill>
                  <a:srgbClr val="FFFFFF"/>
                </a:solidFill>
                <a:uFill>
                  <a:solidFill/>
                </a:uFill>
                <a:latin typeface="Helvetica Neue Black Condensed"/>
                <a:ea typeface="Helvetica Neue Black Condensed"/>
                <a:cs typeface="Helvetica Neue Black Condensed"/>
                <a:sym typeface="Helvetica Neue Black Condensed"/>
              </a:rPr>
              <a:t>Mónica</a:t>
            </a:r>
            <a:r>
              <a:rPr sz="2500" dirty="0">
                <a:solidFill>
                  <a:srgbClr val="FFFFFF"/>
                </a:solidFill>
                <a:uFill>
                  <a:solidFill/>
                </a:uFill>
                <a:latin typeface="Helvetica Neue Black Condensed"/>
                <a:ea typeface="Helvetica Neue Black Condensed"/>
                <a:cs typeface="Helvetica Neue Black Condensed"/>
                <a:sym typeface="Helvetica Neue Black Condensed"/>
              </a:rPr>
              <a:t> Pérez y/o  Mayra </a:t>
            </a:r>
            <a:r>
              <a:rPr sz="2500" dirty="0" err="1">
                <a:solidFill>
                  <a:srgbClr val="FFFFFF"/>
                </a:solidFill>
                <a:uFill>
                  <a:solidFill/>
                </a:uFill>
                <a:latin typeface="Helvetica Neue Black Condensed"/>
                <a:ea typeface="Helvetica Neue Black Condensed"/>
                <a:cs typeface="Helvetica Neue Black Condensed"/>
                <a:sym typeface="Helvetica Neue Black Condensed"/>
              </a:rPr>
              <a:t>Conde</a:t>
            </a:r>
            <a:r>
              <a:rPr sz="2500" dirty="0">
                <a:solidFill>
                  <a:srgbClr val="FFFFFF"/>
                </a:solidFill>
                <a:uFill>
                  <a:solidFill/>
                </a:uFill>
                <a:latin typeface="Helvetica Neue Black Condensed"/>
                <a:ea typeface="Helvetica Neue Black Condensed"/>
                <a:cs typeface="Helvetica Neue Black Condensed"/>
                <a:sym typeface="Helvetica Neue Black Condensed"/>
              </a:rPr>
              <a:t> </a:t>
            </a:r>
          </a:p>
          <a:p>
            <a:pPr lvl="0" defTabSz="457200">
              <a:defRPr sz="1800">
                <a:solidFill>
                  <a:srgbClr val="000000"/>
                </a:solidFill>
              </a:defRPr>
            </a:pPr>
            <a:r>
              <a:rPr sz="2500" dirty="0" smtClean="0">
                <a:solidFill>
                  <a:srgbClr val="FFFFFF"/>
                </a:solidFill>
                <a:uFill>
                  <a:solidFill/>
                </a:uFill>
                <a:latin typeface="Helvetica Neue Black Condensed"/>
                <a:ea typeface="Helvetica Neue Black Condensed"/>
                <a:cs typeface="Helvetica Neue Black Condensed"/>
                <a:sym typeface="Helvetica Neue Black Condensed"/>
              </a:rPr>
              <a:t>msm.eventosempresariales@gmail.com</a:t>
            </a:r>
            <a:endParaRPr sz="2500" dirty="0">
              <a:solidFill>
                <a:srgbClr val="FFFFFF"/>
              </a:solidFill>
              <a:uFill>
                <a:solidFill/>
              </a:uFill>
              <a:latin typeface="Helvetica Neue Black Condensed"/>
              <a:ea typeface="Helvetica Neue Black Condensed"/>
              <a:cs typeface="Helvetica Neue Black Condensed"/>
              <a:sym typeface="Helvetica Neue Black Condensed"/>
            </a:endParaRPr>
          </a:p>
          <a:p>
            <a:pPr lvl="0" defTabSz="457200">
              <a:defRPr sz="1800">
                <a:solidFill>
                  <a:srgbClr val="000000"/>
                </a:solidFill>
              </a:defRPr>
            </a:pPr>
            <a:r>
              <a:rPr sz="2500" dirty="0" smtClean="0">
                <a:solidFill>
                  <a:srgbClr val="FFFFFF"/>
                </a:solidFill>
                <a:uFill>
                  <a:solidFill/>
                </a:uFill>
                <a:latin typeface="Helvetica Neue Black Condensed"/>
                <a:ea typeface="Helvetica Neue Black Condensed"/>
                <a:cs typeface="Helvetica Neue Black Condensed"/>
                <a:sym typeface="Helvetica Neue Black Condensed"/>
              </a:rPr>
              <a:t>s</a:t>
            </a:r>
            <a:endParaRPr sz="2500" dirty="0">
              <a:solidFill>
                <a:srgbClr val="FFFFFF"/>
              </a:solidFill>
              <a:uFill>
                <a:solidFill/>
              </a:uFill>
              <a:latin typeface="Helvetica Neue Black Condensed"/>
              <a:ea typeface="Helvetica Neue Black Condensed"/>
              <a:cs typeface="Helvetica Neue Black Condensed"/>
              <a:sym typeface="Helvetica Neue Black Condensed"/>
            </a:endParaRPr>
          </a:p>
          <a:p>
            <a:pPr lvl="0" defTabSz="457200">
              <a:defRPr sz="1800">
                <a:solidFill>
                  <a:srgbClr val="000000"/>
                </a:solidFill>
              </a:defRPr>
            </a:pPr>
            <a:endParaRPr sz="2500" dirty="0">
              <a:solidFill>
                <a:srgbClr val="FFFFFF"/>
              </a:solidFill>
              <a:uFill>
                <a:solidFill/>
              </a:uFill>
              <a:latin typeface="Helvetica Neue Black Condensed"/>
              <a:ea typeface="Helvetica Neue Black Condensed"/>
              <a:cs typeface="Helvetica Neue Black Condensed"/>
              <a:sym typeface="Helvetica Neue Black Condensed"/>
            </a:endParaRPr>
          </a:p>
          <a:p>
            <a:pPr lvl="0" defTabSz="457200">
              <a:defRPr sz="1800">
                <a:solidFill>
                  <a:srgbClr val="000000"/>
                </a:solidFill>
              </a:defRPr>
            </a:pPr>
            <a:r>
              <a:rPr sz="2500" dirty="0">
                <a:solidFill>
                  <a:srgbClr val="FFFFFF"/>
                </a:solidFill>
                <a:uFill>
                  <a:solidFill/>
                </a:uFill>
                <a:latin typeface="Helvetica Neue Black Condensed"/>
                <a:ea typeface="Helvetica Neue Black Condensed"/>
                <a:cs typeface="Helvetica Neue Black Condensed"/>
                <a:sym typeface="Helvetica Neue Black Condensed"/>
              </a:rPr>
              <a:t>PRIV. 47 SUR NO. 1322, COL.  LA PAZ</a:t>
            </a:r>
          </a:p>
          <a:p>
            <a:pPr lvl="0" defTabSz="457200">
              <a:defRPr sz="1800">
                <a:solidFill>
                  <a:srgbClr val="000000"/>
                </a:solidFill>
              </a:defRPr>
            </a:pPr>
            <a:r>
              <a:rPr sz="2500" dirty="0">
                <a:solidFill>
                  <a:srgbClr val="FFFFFF"/>
                </a:solidFill>
                <a:uFill>
                  <a:solidFill/>
                </a:uFill>
                <a:latin typeface="Helvetica Neue Black Condensed"/>
                <a:ea typeface="Helvetica Neue Black Condensed"/>
                <a:cs typeface="Helvetica Neue Black Condensed"/>
                <a:sym typeface="Helvetica Neue Black Condensed"/>
              </a:rPr>
              <a:t>RESERVACIONES: 044 2221 608509</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41" name="Shape 41"/>
          <p:cNvSpPr/>
          <p:nvPr/>
        </p:nvSpPr>
        <p:spPr>
          <a:xfrm>
            <a:off x="4779163" y="149030"/>
            <a:ext cx="7600189" cy="193471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Negociaciones</a:t>
            </a:r>
          </a:p>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Exitosas</a:t>
            </a:r>
          </a:p>
        </p:txBody>
      </p:sp>
      <p:sp>
        <p:nvSpPr>
          <p:cNvPr id="42" name="Shape 42"/>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NEGOCIOS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4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MTRA VERONICA ALEJANDRA PEREZ MUÑOZ</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43" name="Shape 43"/>
          <p:cNvSpPr/>
          <p:nvPr/>
        </p:nvSpPr>
        <p:spPr>
          <a:xfrm>
            <a:off x="667642" y="4088455"/>
            <a:ext cx="11863704" cy="48567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Este curso es una introducción básica y holística a las estrategias y habilidades que lleven</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éxito en las negociaciones tanto profesionales como personales y abarca las cuatro etapas clave en la negociación: Planeación, Negociación, Creando un contrato, Cumpliendo un contrato.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Los participantes efectuarán una negociación uno a uno que pondrá a prueba sus habilidades como negociadores, con el objeto de revisar tanto los conceptos, como las herramientas cubiertas en el curso y obtener retroalimentación personal acerca de sus posibilidades de desarrollo.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p:txBody>
      </p:sp>
      <p:grpSp>
        <p:nvGrpSpPr>
          <p:cNvPr id="46" name="Group 46"/>
          <p:cNvGrpSpPr/>
          <p:nvPr/>
        </p:nvGrpSpPr>
        <p:grpSpPr>
          <a:xfrm>
            <a:off x="8758681" y="7950200"/>
            <a:ext cx="3615437" cy="1524001"/>
            <a:chOff x="0" y="0"/>
            <a:chExt cx="3615435" cy="1523999"/>
          </a:xfrm>
        </p:grpSpPr>
        <p:sp>
          <p:nvSpPr>
            <p:cNvPr id="44" name="Shape 44"/>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45" name="Shape 45"/>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49" name="Shape 49"/>
          <p:cNvSpPr/>
          <p:nvPr/>
        </p:nvSpPr>
        <p:spPr>
          <a:xfrm>
            <a:off x="485714" y="3463881"/>
            <a:ext cx="6119244" cy="42736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Con 20 años de experiencia en el área de Comunicaciones, Verónica ha liderado negocios tanto locales como Internacionales entregando resultados a compañías clave como </a:t>
            </a:r>
            <a:r>
              <a:rPr sz="1700" b="1">
                <a:solidFill>
                  <a:srgbClr val="FFFFFF"/>
                </a:solidFill>
                <a:uFill>
                  <a:solidFill/>
                </a:uFill>
                <a:latin typeface="Helvetica Neue"/>
                <a:ea typeface="Helvetica Neue"/>
                <a:cs typeface="Helvetica Neue"/>
                <a:sym typeface="Helvetica Neue"/>
              </a:rPr>
              <a:t>Nestlé, Grupo Bimbo, Kraft Foods, MetLife;</a:t>
            </a:r>
          </a:p>
          <a:p>
            <a:pPr lvl="0" algn="l" defTabSz="457200">
              <a:defRPr sz="1800">
                <a:solidFill>
                  <a:srgbClr val="000000"/>
                </a:solidFill>
              </a:defRPr>
            </a:pPr>
            <a:r>
              <a:rPr sz="1700" b="1">
                <a:solidFill>
                  <a:srgbClr val="FFFFFF"/>
                </a:solidFill>
                <a:uFill>
                  <a:solidFill/>
                </a:uFill>
                <a:latin typeface="Helvetica Neue"/>
                <a:ea typeface="Helvetica Neue"/>
                <a:cs typeface="Helvetica Neue"/>
                <a:sym typeface="Helvetica Neue"/>
              </a:rPr>
              <a:t>Novartis, Michelin y Beiersdorf México</a:t>
            </a:r>
            <a:r>
              <a:rPr sz="1700">
                <a:solidFill>
                  <a:srgbClr val="FFFFFF"/>
                </a:solidFill>
                <a:uFill>
                  <a:solidFill/>
                </a:uFill>
                <a:latin typeface="Helvetica Neue"/>
                <a:ea typeface="Helvetica Neue"/>
                <a:cs typeface="Helvetica Neue"/>
                <a:sym typeface="Helvetica Neue"/>
              </a:rPr>
              <a:t> a través</a:t>
            </a: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de estrategias transformadoras.</a:t>
            </a:r>
          </a:p>
          <a:p>
            <a:pPr lvl="0" algn="l" defTabSz="457200">
              <a:defRPr sz="1800">
                <a:solidFill>
                  <a:srgbClr val="000000"/>
                </a:solidFill>
              </a:defRPr>
            </a:pPr>
            <a:endParaRPr sz="1700">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Verónica estudio Publicidad en la </a:t>
            </a:r>
            <a:r>
              <a:rPr sz="1700" b="1">
                <a:solidFill>
                  <a:srgbClr val="FFFFFF"/>
                </a:solidFill>
                <a:uFill>
                  <a:solidFill/>
                </a:uFill>
                <a:latin typeface="Helvetica Neue"/>
                <a:ea typeface="Helvetica Neue"/>
                <a:cs typeface="Helvetica Neue"/>
                <a:sym typeface="Helvetica Neue"/>
              </a:rPr>
              <a:t>Universidad</a:t>
            </a:r>
          </a:p>
          <a:p>
            <a:pPr lvl="0" algn="l" defTabSz="457200">
              <a:defRPr sz="1800">
                <a:solidFill>
                  <a:srgbClr val="000000"/>
                </a:solidFill>
              </a:defRPr>
            </a:pPr>
            <a:r>
              <a:rPr sz="1700" b="1">
                <a:solidFill>
                  <a:srgbClr val="FFFFFF"/>
                </a:solidFill>
                <a:uFill>
                  <a:solidFill/>
                </a:uFill>
                <a:latin typeface="Helvetica Neue"/>
                <a:ea typeface="Helvetica Neue"/>
                <a:cs typeface="Helvetica Neue"/>
                <a:sym typeface="Helvetica Neue"/>
              </a:rPr>
              <a:t>de la Comunicación</a:t>
            </a:r>
            <a:r>
              <a:rPr sz="1700">
                <a:solidFill>
                  <a:srgbClr val="FFFFFF"/>
                </a:solidFill>
                <a:uFill>
                  <a:solidFill/>
                </a:uFill>
                <a:latin typeface="Helvetica Neue"/>
                <a:ea typeface="Helvetica Neue"/>
                <a:cs typeface="Helvetica Neue"/>
                <a:sym typeface="Helvetica Neue"/>
              </a:rPr>
              <a:t> en la Ciudad de México,</a:t>
            </a: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seguido por un programa de negocios en el </a:t>
            </a:r>
            <a:r>
              <a:rPr sz="1700" b="1">
                <a:solidFill>
                  <a:srgbClr val="FFFFFF"/>
                </a:solidFill>
                <a:uFill>
                  <a:solidFill/>
                </a:uFill>
                <a:latin typeface="Helvetica Neue"/>
                <a:ea typeface="Helvetica Neue"/>
                <a:cs typeface="Helvetica Neue"/>
                <a:sym typeface="Helvetica Neue"/>
              </a:rPr>
              <a:t>Burnaby</a:t>
            </a:r>
          </a:p>
          <a:p>
            <a:pPr lvl="0" algn="l" defTabSz="457200">
              <a:defRPr sz="1800">
                <a:solidFill>
                  <a:srgbClr val="000000"/>
                </a:solidFill>
              </a:defRPr>
            </a:pPr>
            <a:r>
              <a:rPr sz="1700" b="1">
                <a:solidFill>
                  <a:srgbClr val="FFFFFF"/>
                </a:solidFill>
                <a:uFill>
                  <a:solidFill/>
                </a:uFill>
                <a:latin typeface="Helvetica Neue"/>
                <a:ea typeface="Helvetica Neue"/>
                <a:cs typeface="Helvetica Neue"/>
                <a:sym typeface="Helvetica Neue"/>
              </a:rPr>
              <a:t>College </a:t>
            </a:r>
            <a:r>
              <a:rPr sz="1700">
                <a:solidFill>
                  <a:srgbClr val="FFFFFF"/>
                </a:solidFill>
                <a:uFill>
                  <a:solidFill/>
                </a:uFill>
                <a:latin typeface="Helvetica Neue"/>
                <a:ea typeface="Helvetica Neue"/>
                <a:cs typeface="Helvetica Neue"/>
                <a:sym typeface="Helvetica Neue"/>
              </a:rPr>
              <a:t>de Vancouver, Canadá. </a:t>
            </a:r>
          </a:p>
          <a:p>
            <a:pPr lvl="0" algn="l" defTabSz="457200">
              <a:defRPr sz="1800">
                <a:solidFill>
                  <a:srgbClr val="000000"/>
                </a:solidFill>
              </a:defRPr>
            </a:pPr>
            <a:endParaRPr sz="1700">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Verónica sigue estudiando y por el momento</a:t>
            </a: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se encuentra cursando un MBA en la </a:t>
            </a:r>
            <a:r>
              <a:rPr sz="1700" b="1">
                <a:solidFill>
                  <a:srgbClr val="FFFFFF"/>
                </a:solidFill>
                <a:uFill>
                  <a:solidFill/>
                </a:uFill>
                <a:latin typeface="Helvetica Neue"/>
                <a:ea typeface="Helvetica Neue"/>
                <a:cs typeface="Helvetica Neue"/>
                <a:sym typeface="Helvetica Neue"/>
              </a:rPr>
              <a:t>Universidad</a:t>
            </a:r>
          </a:p>
          <a:p>
            <a:pPr lvl="0" algn="l" defTabSz="457200">
              <a:defRPr sz="1800">
                <a:solidFill>
                  <a:srgbClr val="000000"/>
                </a:solidFill>
              </a:defRPr>
            </a:pPr>
            <a:r>
              <a:rPr sz="1700" b="1">
                <a:solidFill>
                  <a:srgbClr val="FFFFFF"/>
                </a:solidFill>
                <a:uFill>
                  <a:solidFill/>
                </a:uFill>
                <a:latin typeface="Helvetica Neue"/>
                <a:ea typeface="Helvetica Neue"/>
                <a:cs typeface="Helvetica Neue"/>
                <a:sym typeface="Helvetica Neue"/>
              </a:rPr>
              <a:t>Anáhuac del Sur</a:t>
            </a:r>
            <a:r>
              <a:rPr sz="1700">
                <a:solidFill>
                  <a:srgbClr val="FFFFFF"/>
                </a:solidFill>
                <a:uFill>
                  <a:solidFill/>
                </a:uFill>
                <a:latin typeface="Helvetica Neue"/>
                <a:ea typeface="Helvetica Neue"/>
                <a:cs typeface="Helvetica Neue"/>
                <a:sym typeface="Helvetica Neue"/>
              </a:rPr>
              <a:t> y es actualmente profesor</a:t>
            </a:r>
          </a:p>
          <a:p>
            <a:pPr lvl="0" algn="l" defTabSz="457200">
              <a:defRPr sz="1800">
                <a:solidFill>
                  <a:srgbClr val="000000"/>
                </a:solidFill>
              </a:defRPr>
            </a:pPr>
            <a:r>
              <a:rPr sz="1700">
                <a:solidFill>
                  <a:srgbClr val="FFFFFF"/>
                </a:solidFill>
                <a:uFill>
                  <a:solidFill/>
                </a:uFill>
                <a:latin typeface="Helvetica Neue"/>
                <a:ea typeface="Helvetica Neue"/>
                <a:cs typeface="Helvetica Neue"/>
                <a:sym typeface="Helvetica Neue"/>
              </a:rPr>
              <a:t>de la </a:t>
            </a:r>
            <a:r>
              <a:rPr sz="1700" b="1">
                <a:solidFill>
                  <a:srgbClr val="FFFFFF"/>
                </a:solidFill>
                <a:uFill>
                  <a:solidFill/>
                </a:uFill>
                <a:latin typeface="Helvetica Neue"/>
                <a:ea typeface="Helvetica Neue"/>
                <a:cs typeface="Helvetica Neue"/>
                <a:sym typeface="Helvetica Neue"/>
              </a:rPr>
              <a:t>Universidad Panamericana.</a:t>
            </a:r>
          </a:p>
        </p:txBody>
      </p:sp>
      <p:pic>
        <p:nvPicPr>
          <p:cNvPr id="50" name="49 Imagen"/>
          <p:cNvPicPr/>
          <p:nvPr/>
        </p:nvPicPr>
        <p:blipFill>
          <a:blip r:embed="rId3">
            <a:extLst/>
          </a:blip>
          <a:stretch>
            <a:fillRect/>
          </a:stretch>
        </p:blipFill>
        <p:spPr>
          <a:xfrm>
            <a:off x="6109932" y="4975375"/>
            <a:ext cx="6119243" cy="4041682"/>
          </a:xfrm>
          <a:prstGeom prst="rect">
            <a:avLst/>
          </a:prstGeom>
        </p:spPr>
      </p:pic>
      <p:sp>
        <p:nvSpPr>
          <p:cNvPr id="51" name="Shape 51"/>
          <p:cNvSpPr/>
          <p:nvPr/>
        </p:nvSpPr>
        <p:spPr>
          <a:xfrm>
            <a:off x="5959755" y="152408"/>
            <a:ext cx="6419597" cy="20549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Verónica</a:t>
            </a:r>
          </a:p>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Pérez Muñoz</a:t>
            </a:r>
          </a:p>
        </p:txBody>
      </p:sp>
      <p:sp>
        <p:nvSpPr>
          <p:cNvPr id="52" name="Shape 52"/>
          <p:cNvSpPr/>
          <p:nvPr/>
        </p:nvSpPr>
        <p:spPr>
          <a:xfrm>
            <a:off x="9971000" y="1877856"/>
            <a:ext cx="2375282" cy="6718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800" b="1">
                <a:solidFill>
                  <a:srgbClr val="FF2600"/>
                </a:solidFill>
                <a:uFill>
                  <a:solidFill/>
                </a:uFill>
                <a:latin typeface="Helvetica Neue"/>
                <a:ea typeface="Helvetica Neue"/>
                <a:cs typeface="Helvetica Neue"/>
                <a:sym typeface="Helvetica Neue"/>
              </a:defRPr>
            </a:lvl1pPr>
          </a:lstStyle>
          <a:p>
            <a:pPr lvl="0">
              <a:defRPr sz="1800" b="0">
                <a:solidFill>
                  <a:srgbClr val="000000"/>
                </a:solidFill>
                <a:uFillTx/>
              </a:defRPr>
            </a:pPr>
            <a:r>
              <a:rPr sz="3800" b="1">
                <a:solidFill>
                  <a:srgbClr val="FF2600"/>
                </a:solidFill>
                <a:uFill>
                  <a:solidFill/>
                </a:uFill>
              </a:rPr>
              <a:t>Instructor</a:t>
            </a:r>
          </a:p>
        </p:txBody>
      </p:sp>
      <p:grpSp>
        <p:nvGrpSpPr>
          <p:cNvPr id="55" name="Group 55"/>
          <p:cNvGrpSpPr/>
          <p:nvPr/>
        </p:nvGrpSpPr>
        <p:grpSpPr>
          <a:xfrm>
            <a:off x="325882" y="7950200"/>
            <a:ext cx="3615436" cy="1524001"/>
            <a:chOff x="0" y="0"/>
            <a:chExt cx="3615435" cy="1523999"/>
          </a:xfrm>
        </p:grpSpPr>
        <p:sp>
          <p:nvSpPr>
            <p:cNvPr id="53" name="Shape 53"/>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54" name="Shape 54"/>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58" name="Shape 58"/>
          <p:cNvSpPr/>
          <p:nvPr/>
        </p:nvSpPr>
        <p:spPr>
          <a:xfrm>
            <a:off x="6075579" y="149030"/>
            <a:ext cx="6303773" cy="193471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Prosperidad</a:t>
            </a:r>
          </a:p>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Verdadera</a:t>
            </a:r>
          </a:p>
        </p:txBody>
      </p:sp>
      <p:sp>
        <p:nvSpPr>
          <p:cNvPr id="59" name="Shape 59"/>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DESARROLLO PERSONAL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2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MTRA CLAUDIA MÓNICA PEREZ MUÑOZ</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60" name="Shape 60"/>
          <p:cNvSpPr/>
          <p:nvPr/>
        </p:nvSpPr>
        <p:spPr>
          <a:xfrm>
            <a:off x="667642" y="4088455"/>
            <a:ext cx="11863704" cy="3904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Esta conferencia es una mirada interior a nuestro concepto del dinero y a las herramientas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que nos permiten saber cómo funciona, lo que ayuda al participante a sentirse profundamente exitoso y satisfecho consigo mismo, independientemente de la cantidad de dinero que tenga.</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Los participantes efectuarán un análisis critico respecto del manejo de su dinero y obtendrán</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las claves que les permitan efectuar cambios en su estilo de vida, abriendo sus posibilidades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de desarrollo.</a:t>
            </a:r>
          </a:p>
        </p:txBody>
      </p:sp>
      <p:grpSp>
        <p:nvGrpSpPr>
          <p:cNvPr id="63" name="Group 63"/>
          <p:cNvGrpSpPr/>
          <p:nvPr/>
        </p:nvGrpSpPr>
        <p:grpSpPr>
          <a:xfrm>
            <a:off x="8758681" y="7950200"/>
            <a:ext cx="3615437" cy="1524001"/>
            <a:chOff x="0" y="0"/>
            <a:chExt cx="3615435" cy="1523999"/>
          </a:xfrm>
        </p:grpSpPr>
        <p:sp>
          <p:nvSpPr>
            <p:cNvPr id="61" name="Shape 61"/>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62" name="Shape 62"/>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66" name="Shape 66"/>
          <p:cNvSpPr/>
          <p:nvPr/>
        </p:nvSpPr>
        <p:spPr>
          <a:xfrm>
            <a:off x="5887619" y="149030"/>
            <a:ext cx="6491733" cy="193471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El ABC de</a:t>
            </a:r>
          </a:p>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los contratos</a:t>
            </a:r>
          </a:p>
        </p:txBody>
      </p:sp>
      <p:sp>
        <p:nvSpPr>
          <p:cNvPr id="67" name="Shape 67"/>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LEGAL / NEGOCIOS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4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MTRA CLAUDIA MÓNICA PEREZ MUÑOZ</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68" name="Shape 68"/>
          <p:cNvSpPr/>
          <p:nvPr/>
        </p:nvSpPr>
        <p:spPr>
          <a:xfrm>
            <a:off x="667642" y="4088455"/>
            <a:ext cx="11863704" cy="4539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En éste curso el participante conocerá las cláusulas estratégicas  en un contrato, lo que le permitirá revisar, negociar y obtener el cumplimiento de los acuerdos establecidos en un documento de carácter legal.</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Asimismo  revisará términos fundamentales como prestación, contraprestación, objeto, garantía, confidencialidad, exclusividad, interés, etc…</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Los participantes negociarán y elaborarán un contrato, con el objeto de que los contratantes obtengan beneficios mutuos, creando relaciones profesionales duraderas e incrementando sus posibilidades de desarrollo.</a:t>
            </a:r>
          </a:p>
        </p:txBody>
      </p:sp>
      <p:grpSp>
        <p:nvGrpSpPr>
          <p:cNvPr id="71" name="Group 71"/>
          <p:cNvGrpSpPr/>
          <p:nvPr/>
        </p:nvGrpSpPr>
        <p:grpSpPr>
          <a:xfrm>
            <a:off x="8758681" y="7950200"/>
            <a:ext cx="3615437" cy="1524001"/>
            <a:chOff x="0" y="0"/>
            <a:chExt cx="3615435" cy="1523999"/>
          </a:xfrm>
        </p:grpSpPr>
        <p:sp>
          <p:nvSpPr>
            <p:cNvPr id="69" name="Shape 69"/>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70" name="Shape 70"/>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74" name="Shape 74"/>
          <p:cNvSpPr/>
          <p:nvPr/>
        </p:nvSpPr>
        <p:spPr>
          <a:xfrm>
            <a:off x="434914" y="2734055"/>
            <a:ext cx="5248103" cy="46664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a:solidFill>
                  <a:srgbClr val="FFFFFF"/>
                </a:solidFill>
                <a:uFill>
                  <a:solidFill/>
                </a:uFill>
                <a:latin typeface="Helvetica Neue"/>
                <a:ea typeface="Helvetica Neue"/>
                <a:cs typeface="Helvetica Neue"/>
                <a:sym typeface="Helvetica Neue"/>
              </a:rPr>
              <a:t>Con 25 años de experiencia en el área de Legal, la Mtra. Claudia Mónica Pérez, ha impartido cursos y clases en La Universidad Popular Autónoma de Puebla y en la Universidad Anáhuac campus Puebla, tiene amplia experiencia en litigio, así como en Derecho Corporativo, ya que trabaja es titular de un despacho jurídico, con clientes como Ternium, Telmex, Estrella Roja, CRP de México, Tiles 2000, entre otras.</a:t>
            </a:r>
          </a:p>
          <a:p>
            <a:pPr lvl="0" algn="l" defTabSz="457200">
              <a:defRPr sz="1800">
                <a:solidFill>
                  <a:srgbClr val="000000"/>
                </a:solidFill>
              </a:defRPr>
            </a:pPr>
            <a:r>
              <a:rPr sz="2000">
                <a:solidFill>
                  <a:srgbClr val="FFFFFF"/>
                </a:solidFill>
                <a:uFill>
                  <a:solidFill/>
                </a:uFill>
                <a:latin typeface="Helvetica Neue"/>
                <a:ea typeface="Helvetica Neue"/>
                <a:cs typeface="Helvetica Neue"/>
                <a:sym typeface="Helvetica Neue"/>
              </a:rPr>
              <a:t> </a:t>
            </a:r>
          </a:p>
          <a:p>
            <a:pPr lvl="0" algn="l" defTabSz="457200">
              <a:defRPr sz="1800">
                <a:solidFill>
                  <a:srgbClr val="000000"/>
                </a:solidFill>
              </a:defRPr>
            </a:pPr>
            <a:r>
              <a:rPr sz="2000">
                <a:solidFill>
                  <a:srgbClr val="FFFFFF"/>
                </a:solidFill>
                <a:uFill>
                  <a:solidFill/>
                </a:uFill>
                <a:latin typeface="Helvetica Neue"/>
                <a:ea typeface="Helvetica Neue"/>
                <a:cs typeface="Helvetica Neue"/>
                <a:sym typeface="Helvetica Neue"/>
              </a:rPr>
              <a:t>Mónica estudio Derecho en la UNAM y cuenta con dos Maestrías, la primera en Derecho Empresarial y la segunda en Desarrollo Humano y Educativo. </a:t>
            </a:r>
          </a:p>
        </p:txBody>
      </p:sp>
      <p:sp>
        <p:nvSpPr>
          <p:cNvPr id="75" name="Shape 75"/>
          <p:cNvSpPr/>
          <p:nvPr/>
        </p:nvSpPr>
        <p:spPr>
          <a:xfrm>
            <a:off x="4460139" y="152408"/>
            <a:ext cx="7919213" cy="20549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Claudia Mónica</a:t>
            </a:r>
          </a:p>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Pérez</a:t>
            </a:r>
          </a:p>
        </p:txBody>
      </p:sp>
      <p:sp>
        <p:nvSpPr>
          <p:cNvPr id="76" name="Shape 76"/>
          <p:cNvSpPr/>
          <p:nvPr/>
        </p:nvSpPr>
        <p:spPr>
          <a:xfrm>
            <a:off x="9971000" y="1877856"/>
            <a:ext cx="2375282" cy="6718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800" b="1">
                <a:solidFill>
                  <a:srgbClr val="FF2600"/>
                </a:solidFill>
                <a:uFill>
                  <a:solidFill/>
                </a:uFill>
                <a:latin typeface="Helvetica Neue"/>
                <a:ea typeface="Helvetica Neue"/>
                <a:cs typeface="Helvetica Neue"/>
                <a:sym typeface="Helvetica Neue"/>
              </a:defRPr>
            </a:lvl1pPr>
          </a:lstStyle>
          <a:p>
            <a:pPr lvl="0">
              <a:defRPr sz="1800" b="0">
                <a:solidFill>
                  <a:srgbClr val="000000"/>
                </a:solidFill>
                <a:uFillTx/>
              </a:defRPr>
            </a:pPr>
            <a:r>
              <a:rPr sz="3800" b="1">
                <a:solidFill>
                  <a:srgbClr val="FF2600"/>
                </a:solidFill>
                <a:uFill>
                  <a:solidFill/>
                </a:uFill>
              </a:rPr>
              <a:t>Instructor</a:t>
            </a:r>
          </a:p>
        </p:txBody>
      </p:sp>
      <p:grpSp>
        <p:nvGrpSpPr>
          <p:cNvPr id="79" name="Group 79"/>
          <p:cNvGrpSpPr/>
          <p:nvPr/>
        </p:nvGrpSpPr>
        <p:grpSpPr>
          <a:xfrm>
            <a:off x="325882" y="7950200"/>
            <a:ext cx="3615436" cy="1524001"/>
            <a:chOff x="0" y="0"/>
            <a:chExt cx="3615435" cy="1523999"/>
          </a:xfrm>
        </p:grpSpPr>
        <p:sp>
          <p:nvSpPr>
            <p:cNvPr id="77" name="Shape 77"/>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78" name="Shape 78"/>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pic>
        <p:nvPicPr>
          <p:cNvPr id="80" name="pasted-image.png"/>
          <p:cNvPicPr/>
          <p:nvPr/>
        </p:nvPicPr>
        <p:blipFill>
          <a:blip r:embed="rId3">
            <a:extLst/>
          </a:blip>
          <a:stretch>
            <a:fillRect/>
          </a:stretch>
        </p:blipFill>
        <p:spPr>
          <a:xfrm>
            <a:off x="7128867" y="4218086"/>
            <a:ext cx="4335066" cy="4670426"/>
          </a:xfrm>
          <a:prstGeom prst="rect">
            <a:avLst/>
          </a:prstGeom>
          <a:ln w="12700">
            <a:miter lim="400000"/>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nvestor-Negotiations.jpg"/>
          <p:cNvPicPr/>
          <p:nvPr/>
        </p:nvPicPr>
        <p:blipFill>
          <a:blip r:embed="rId2">
            <a:alphaModFix amt="50000"/>
            <a:extLst/>
          </a:blip>
          <a:stretch>
            <a:fillRect/>
          </a:stretch>
        </p:blipFill>
        <p:spPr>
          <a:xfrm>
            <a:off x="-879988" y="-46330"/>
            <a:ext cx="14764776" cy="9846260"/>
          </a:xfrm>
          <a:prstGeom prst="rect">
            <a:avLst/>
          </a:prstGeom>
          <a:ln w="12700">
            <a:miter lim="400000"/>
          </a:ln>
        </p:spPr>
      </p:pic>
      <p:sp>
        <p:nvSpPr>
          <p:cNvPr id="83" name="Shape 83"/>
          <p:cNvSpPr/>
          <p:nvPr/>
        </p:nvSpPr>
        <p:spPr>
          <a:xfrm>
            <a:off x="195493" y="5029209"/>
            <a:ext cx="5665662" cy="114298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defTabSz="457200">
              <a:lnSpc>
                <a:spcPct val="60000"/>
              </a:lnSpc>
              <a:defRPr sz="6900" b="1">
                <a:uFill>
                  <a:solidFill/>
                </a:uFill>
                <a:latin typeface="Helvetica Neue"/>
                <a:ea typeface="Helvetica Neue"/>
                <a:cs typeface="Helvetica Neue"/>
                <a:sym typeface="Helvetica Neue"/>
              </a:defRPr>
            </a:lvl1pPr>
          </a:lstStyle>
          <a:p>
            <a:pPr lvl="0">
              <a:defRPr sz="1800" b="0">
                <a:solidFill>
                  <a:srgbClr val="000000"/>
                </a:solidFill>
                <a:uFillTx/>
              </a:defRPr>
            </a:pPr>
            <a:r>
              <a:rPr sz="6900" b="1">
                <a:solidFill>
                  <a:srgbClr val="FFFFFF"/>
                </a:solidFill>
                <a:uFill>
                  <a:solidFill/>
                </a:uFill>
              </a:rPr>
              <a:t>Otros Cursos</a:t>
            </a:r>
          </a:p>
        </p:txBody>
      </p:sp>
      <p:pic>
        <p:nvPicPr>
          <p:cNvPr id="84" name="pasted-image.pdf"/>
          <p:cNvPicPr/>
          <p:nvPr/>
        </p:nvPicPr>
        <p:blipFill>
          <a:blip r:embed="rId3">
            <a:extLst/>
          </a:blip>
          <a:stretch>
            <a:fillRect/>
          </a:stretch>
        </p:blipFill>
        <p:spPr>
          <a:xfrm>
            <a:off x="8204200" y="1028700"/>
            <a:ext cx="4000501" cy="3441700"/>
          </a:xfrm>
          <a:prstGeom prst="rect">
            <a:avLst/>
          </a:prstGeom>
          <a:ln w="12700">
            <a:miter lim="400000"/>
          </a:ln>
        </p:spPr>
      </p:pic>
      <p:pic>
        <p:nvPicPr>
          <p:cNvPr id="85" name="pasted-image.pdf"/>
          <p:cNvPicPr/>
          <p:nvPr/>
        </p:nvPicPr>
        <p:blipFill>
          <a:blip r:embed="rId4">
            <a:extLst/>
          </a:blip>
          <a:stretch>
            <a:fillRect/>
          </a:stretch>
        </p:blipFill>
        <p:spPr>
          <a:xfrm>
            <a:off x="8045648" y="5035550"/>
            <a:ext cx="4000501" cy="3441701"/>
          </a:xfrm>
          <a:prstGeom prst="rect">
            <a:avLst/>
          </a:prstGeom>
          <a:ln w="12700">
            <a:miter lim="400000"/>
          </a:ln>
        </p:spPr>
      </p:pic>
      <p:grpSp>
        <p:nvGrpSpPr>
          <p:cNvPr id="88" name="Group 88"/>
          <p:cNvGrpSpPr/>
          <p:nvPr/>
        </p:nvGrpSpPr>
        <p:grpSpPr>
          <a:xfrm>
            <a:off x="325882" y="7950200"/>
            <a:ext cx="3615436" cy="1524001"/>
            <a:chOff x="0" y="0"/>
            <a:chExt cx="3615435" cy="1523999"/>
          </a:xfrm>
        </p:grpSpPr>
        <p:sp>
          <p:nvSpPr>
            <p:cNvPr id="86" name="Shape 86"/>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87" name="Shape 87"/>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91" name="Shape 91"/>
          <p:cNvSpPr/>
          <p:nvPr/>
        </p:nvSpPr>
        <p:spPr>
          <a:xfrm>
            <a:off x="5135779" y="149030"/>
            <a:ext cx="7243573" cy="193471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Programación</a:t>
            </a:r>
          </a:p>
          <a:p>
            <a:pPr lvl="0" algn="r" defTabSz="457200">
              <a:lnSpc>
                <a:spcPct val="5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Mental</a:t>
            </a:r>
          </a:p>
        </p:txBody>
      </p:sp>
      <p:sp>
        <p:nvSpPr>
          <p:cNvPr id="92" name="Shape 92"/>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DESARROLLO PERSONAL / VENTAS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4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PSICOLOGA ALEJANDRA MUÑOZ LEÓN</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93" name="Shape 93"/>
          <p:cNvSpPr/>
          <p:nvPr/>
        </p:nvSpPr>
        <p:spPr>
          <a:xfrm>
            <a:off x="667642" y="4564705"/>
            <a:ext cx="11863704" cy="35867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Esta conferencia tiene por objeto  incrementar la ventas mediante la PNL, ya que Lo que hacemos en la vida está determinado por la manera en que nos comunicamos con nosotros y con los demás, por lo tanto se revisan las experiencias, desde una nueva perspectiva, lo que permite que el participante cambie lo que quiera cambiar.</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 RESPONDER A LAS SIGUIENTES PREGUNTAS: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¿Por qué quiere vender? ¿En que dirección se quiere mover? ¿Cómo se visualiza ? y ¿Qué recursos necesita para obtener lo que desea?</a:t>
            </a:r>
          </a:p>
        </p:txBody>
      </p:sp>
      <p:grpSp>
        <p:nvGrpSpPr>
          <p:cNvPr id="96" name="Group 96"/>
          <p:cNvGrpSpPr/>
          <p:nvPr/>
        </p:nvGrpSpPr>
        <p:grpSpPr>
          <a:xfrm>
            <a:off x="8758681" y="7950200"/>
            <a:ext cx="3615437" cy="1524001"/>
            <a:chOff x="0" y="0"/>
            <a:chExt cx="3615435" cy="1523999"/>
          </a:xfrm>
        </p:grpSpPr>
        <p:sp>
          <p:nvSpPr>
            <p:cNvPr id="94" name="Shape 94"/>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95" name="Shape 95"/>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nvestor-Negotiations.jpg"/>
          <p:cNvPicPr/>
          <p:nvPr/>
        </p:nvPicPr>
        <p:blipFill>
          <a:blip r:embed="rId2">
            <a:alphaModFix amt="30000"/>
            <a:extLst/>
          </a:blip>
          <a:stretch>
            <a:fillRect/>
          </a:stretch>
        </p:blipFill>
        <p:spPr>
          <a:xfrm>
            <a:off x="-879988" y="-46330"/>
            <a:ext cx="14764776" cy="9846260"/>
          </a:xfrm>
          <a:prstGeom prst="rect">
            <a:avLst/>
          </a:prstGeom>
          <a:ln w="12700">
            <a:miter lim="400000"/>
          </a:ln>
        </p:spPr>
      </p:pic>
      <p:sp>
        <p:nvSpPr>
          <p:cNvPr id="99" name="Shape 99"/>
          <p:cNvSpPr/>
          <p:nvPr/>
        </p:nvSpPr>
        <p:spPr>
          <a:xfrm>
            <a:off x="4986427" y="88908"/>
            <a:ext cx="7392925" cy="20549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Comunicación</a:t>
            </a:r>
          </a:p>
          <a:p>
            <a:pPr lvl="0" algn="r" defTabSz="457200">
              <a:lnSpc>
                <a:spcPct val="60000"/>
              </a:lnSpc>
              <a:defRPr sz="1800">
                <a:solidFill>
                  <a:srgbClr val="000000"/>
                </a:solidFill>
              </a:defRPr>
            </a:pPr>
            <a:r>
              <a:rPr sz="8000" b="1">
                <a:solidFill>
                  <a:srgbClr val="FFFFFF"/>
                </a:solidFill>
                <a:uFill>
                  <a:solidFill/>
                </a:uFill>
                <a:latin typeface="Helvetica Neue"/>
                <a:ea typeface="Helvetica Neue"/>
                <a:cs typeface="Helvetica Neue"/>
                <a:sym typeface="Helvetica Neue"/>
              </a:rPr>
              <a:t>Efectiva</a:t>
            </a:r>
          </a:p>
        </p:txBody>
      </p:sp>
      <p:sp>
        <p:nvSpPr>
          <p:cNvPr id="100" name="Shape 100"/>
          <p:cNvSpPr/>
          <p:nvPr/>
        </p:nvSpPr>
        <p:spPr>
          <a:xfrm>
            <a:off x="667642" y="2403983"/>
            <a:ext cx="9016919" cy="1364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AREA:  VENTAS / NEGOCIOS </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HORAS: 4 HORAS</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FACILITDOR: PSICOLOGA ALEJANDRA MUÑOZ LEON</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UBICACIÓN:  PRIVADA 47 SUR No  1322, COL. LA PAZ, PUEBLA.</a:t>
            </a:r>
          </a:p>
        </p:txBody>
      </p:sp>
      <p:sp>
        <p:nvSpPr>
          <p:cNvPr id="101" name="Shape 101"/>
          <p:cNvSpPr/>
          <p:nvPr/>
        </p:nvSpPr>
        <p:spPr>
          <a:xfrm>
            <a:off x="667642" y="4723455"/>
            <a:ext cx="11863704" cy="32692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RESUMEN EJECUTIVO:</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Este curso integra los  elementos de la comunicación: apariencia, tono de voz, lenguaje corporal, mirada, expresión facial, el movimiento del cuerpo, intensidad  y sentido del humor.</a:t>
            </a: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Asimismo, se hace énfasis en la importancia de escuchar y atender, en vez de en «hablar y hablar».</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AL TERMINO DEL CURSO EL ALUMNO SERÁ CAPAZ DE:</a:t>
            </a:r>
          </a:p>
          <a:p>
            <a:pPr lvl="0" algn="l" defTabSz="457200">
              <a:defRPr sz="1800">
                <a:solidFill>
                  <a:srgbClr val="000000"/>
                </a:solidFill>
              </a:defRPr>
            </a:pPr>
            <a:endParaRPr sz="2000" b="1">
              <a:solidFill>
                <a:srgbClr val="FFFFFF"/>
              </a:solidFill>
              <a:uFill>
                <a:solidFill/>
              </a:uFill>
              <a:latin typeface="Helvetica Neue"/>
              <a:ea typeface="Helvetica Neue"/>
              <a:cs typeface="Helvetica Neue"/>
              <a:sym typeface="Helvetica Neue"/>
            </a:endParaRPr>
          </a:p>
          <a:p>
            <a:pPr lvl="0" algn="l" defTabSz="457200">
              <a:defRPr sz="1800">
                <a:solidFill>
                  <a:srgbClr val="000000"/>
                </a:solidFill>
              </a:defRPr>
            </a:pPr>
            <a:r>
              <a:rPr sz="2000" b="1">
                <a:solidFill>
                  <a:srgbClr val="FFFFFF"/>
                </a:solidFill>
                <a:uFill>
                  <a:solidFill/>
                </a:uFill>
                <a:latin typeface="Helvetica Neue"/>
                <a:ea typeface="Helvetica Neue"/>
                <a:cs typeface="Helvetica Neue"/>
                <a:sym typeface="Helvetica Neue"/>
              </a:rPr>
              <a:t>Conocer que comunica con su imagen personal.</a:t>
            </a:r>
          </a:p>
        </p:txBody>
      </p:sp>
      <p:grpSp>
        <p:nvGrpSpPr>
          <p:cNvPr id="104" name="Group 104"/>
          <p:cNvGrpSpPr/>
          <p:nvPr/>
        </p:nvGrpSpPr>
        <p:grpSpPr>
          <a:xfrm>
            <a:off x="8758681" y="7950200"/>
            <a:ext cx="3615437" cy="1524001"/>
            <a:chOff x="0" y="0"/>
            <a:chExt cx="3615435" cy="1523999"/>
          </a:xfrm>
        </p:grpSpPr>
        <p:sp>
          <p:nvSpPr>
            <p:cNvPr id="102" name="Shape 102"/>
            <p:cNvSpPr/>
            <p:nvPr/>
          </p:nvSpPr>
          <p:spPr>
            <a:xfrm>
              <a:off x="505460" y="0"/>
              <a:ext cx="2604517" cy="1320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atin typeface="Hoefler Text"/>
                  <a:ea typeface="Hoefler Text"/>
                  <a:cs typeface="Hoefler Text"/>
                  <a:sym typeface="Hoefler Text"/>
                </a:defRPr>
              </a:lvl1pPr>
            </a:lstStyle>
            <a:p>
              <a:pPr lvl="0">
                <a:defRPr sz="1800">
                  <a:solidFill>
                    <a:srgbClr val="000000"/>
                  </a:solidFill>
                </a:defRPr>
              </a:pPr>
              <a:r>
                <a:rPr sz="8000">
                  <a:solidFill>
                    <a:srgbClr val="FFFFFF"/>
                  </a:solidFill>
                </a:rPr>
                <a:t>MSM</a:t>
              </a:r>
            </a:p>
          </p:txBody>
        </p:sp>
        <p:sp>
          <p:nvSpPr>
            <p:cNvPr id="103" name="Shape 103"/>
            <p:cNvSpPr/>
            <p:nvPr/>
          </p:nvSpPr>
          <p:spPr>
            <a:xfrm>
              <a:off x="0" y="1117600"/>
              <a:ext cx="361543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atin typeface="Hoefler Text"/>
                  <a:ea typeface="Hoefler Text"/>
                  <a:cs typeface="Hoefler Text"/>
                  <a:sym typeface="Hoefler Text"/>
                </a:defRPr>
              </a:lvl1pPr>
            </a:lstStyle>
            <a:p>
              <a:pPr lvl="0">
                <a:defRPr sz="1800">
                  <a:solidFill>
                    <a:srgbClr val="000000"/>
                  </a:solidFill>
                </a:defRPr>
              </a:pPr>
              <a:r>
                <a:rPr sz="2000">
                  <a:solidFill>
                    <a:srgbClr val="FFFFFF"/>
                  </a:solidFill>
                </a:rPr>
                <a:t>EVENTOS EMPRESARIALES</a:t>
              </a:r>
            </a:p>
          </p:txBody>
        </p:sp>
      </p:gr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1164</Words>
  <Application>Microsoft Office PowerPoint</Application>
  <PresentationFormat>Personalizado</PresentationFormat>
  <Paragraphs>166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Black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Mony</dc:creator>
  <cp:lastModifiedBy>Mony</cp:lastModifiedBy>
  <cp:revision>2</cp:revision>
  <dcterms:modified xsi:type="dcterms:W3CDTF">2015-05-07T03:41:43Z</dcterms:modified>
</cp:coreProperties>
</file>